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HK Grotesk Bold" charset="1" panose="00000800000000000000"/>
      <p:regular r:id="rId17"/>
    </p:embeddedFont>
    <p:embeddedFont>
      <p:font typeface="HK Grotesk Bold Italics" charset="1" panose="00000800000000000000"/>
      <p:regular r:id="rId18"/>
    </p:embeddedFont>
    <p:embeddedFont>
      <p:font typeface="HK Grotesk" charset="1" panose="00000500000000000000"/>
      <p:regular r:id="rId19"/>
    </p:embeddedFont>
    <p:embeddedFont>
      <p:font typeface="HK Grotesk Italics" charset="1" panose="00000500000000000000"/>
      <p:regular r:id="rId20"/>
    </p:embeddedFont>
    <p:embeddedFont>
      <p:font typeface="Glacial Indifference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jpeg" Type="http://schemas.openxmlformats.org/officeDocument/2006/relationships/image"/><Relationship Id="rId5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9.jpe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638270" y="5902567"/>
            <a:ext cx="7801192" cy="1126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-Shanmukh (23BCS068)</a:t>
            </a:r>
          </a:p>
          <a:p>
            <a:pPr algn="ctr">
              <a:lnSpc>
                <a:spcPts val="4570"/>
              </a:lnSpc>
            </a:pPr>
            <a:r>
              <a:rPr lang="en-US" b="true" sz="326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-Ajay (23BCS061)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16061" y="1586366"/>
            <a:ext cx="48558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b="true" sz="33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AI PROJECT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11120" y="3706954"/>
            <a:ext cx="11454300" cy="201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  <a:spcBef>
                <a:spcPct val="0"/>
              </a:spcBef>
            </a:pPr>
            <a:r>
              <a:rPr lang="en-US" b="true" sz="41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Title:</a:t>
            </a:r>
            <a:r>
              <a:rPr lang="en-US" b="true" sz="41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 Spatiotemporal Graph Neural Networks for Segment-Level ETA Prediction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85226" y="1138989"/>
            <a:ext cx="11346531" cy="838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05"/>
              </a:lnSpc>
              <a:spcBef>
                <a:spcPct val="0"/>
              </a:spcBef>
            </a:pPr>
            <a:r>
              <a:rPr lang="en-US" b="true" sz="4861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C</a:t>
            </a:r>
            <a:r>
              <a:rPr lang="en-US" b="true" sz="4861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onclusion and Future Work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77826" y="2558973"/>
            <a:ext cx="2214801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b="true" sz="34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C</a:t>
            </a:r>
            <a:r>
              <a:rPr lang="en-US" b="true" sz="34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85226" y="3211247"/>
            <a:ext cx="1247572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TGCCN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 + Line Graph is highly effective for spatiotemporal ETA prediction.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63021" y="4119827"/>
            <a:ext cx="1376195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S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uccess driven by powerful ChebConv (Spatial) and LSTM (Temporal) components.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9179" y="5076825"/>
            <a:ext cx="247209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b="true" sz="33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Fut</a:t>
            </a:r>
            <a:r>
              <a:rPr lang="en-US" b="true" sz="33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ure Work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51794" y="5960172"/>
            <a:ext cx="1210341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Integrate Exogen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ous Features: (Weather, Incidents) →  For Robustness.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551794" y="6788847"/>
            <a:ext cx="1318093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Hype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rparameter Tuning: Optimize K and hidden dimensions →  For Accuracy.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85226" y="7615679"/>
            <a:ext cx="12170093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Sequence-t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o-Sequence: Predict T+1 to T+N  →  For Longer Forecasting.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385226" y="8550972"/>
            <a:ext cx="1192041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Real-Time Depl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oyment: Prepare for low-latency live system integration.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43042" y="6721249"/>
            <a:ext cx="4126468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-Shanm</a:t>
            </a:r>
            <a:r>
              <a:rPr lang="en-US" b="true" sz="30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ukh (23BCS068)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-Ajay (23BCS061)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788200" y="846600"/>
            <a:ext cx="8229600" cy="8229600"/>
            <a:chOff x="0" y="0"/>
            <a:chExt cx="14840029" cy="148400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-24712" t="0" r="-24712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416400" y="3709132"/>
            <a:ext cx="9070774" cy="289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02"/>
              </a:lnSpc>
            </a:pPr>
            <a:r>
              <a:rPr lang="en-US" sz="328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How do modern navigation and ride-sharing platforms estimate real-time travel times, and can Spatiotemporal Graph Neural Networks (STGNNs) advance segment-level prediction accuracy?</a:t>
            </a:r>
          </a:p>
          <a:p>
            <a:pPr algn="l">
              <a:lnSpc>
                <a:spcPts val="4602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65201" y="1984100"/>
            <a:ext cx="9121973" cy="78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b="true" sz="45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Rese</a:t>
            </a:r>
            <a:r>
              <a:rPr lang="en-US" b="true" sz="45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arch Question (Revised Focus)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9069439" y="-18469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922299"/>
            <a:ext cx="4956202" cy="8229600"/>
          </a:xfrm>
          <a:custGeom>
            <a:avLst/>
            <a:gdLst/>
            <a:ahLst/>
            <a:cxnLst/>
            <a:rect r="r" b="b" t="t" l="l"/>
            <a:pathLst>
              <a:path h="8229600" w="4956202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831829" y="1423963"/>
            <a:ext cx="6350898" cy="622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56"/>
              </a:lnSpc>
              <a:spcBef>
                <a:spcPct val="0"/>
              </a:spcBef>
            </a:pPr>
            <a:r>
              <a:rPr lang="en-US" b="true" sz="3612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Pr</a:t>
            </a:r>
            <a:r>
              <a:rPr lang="en-US" b="true" sz="3612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oject Objectives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07278" y="2046166"/>
            <a:ext cx="4642725" cy="571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0"/>
              </a:lnSpc>
              <a:spcBef>
                <a:spcPct val="0"/>
              </a:spcBef>
            </a:pPr>
            <a:r>
              <a:rPr lang="en-US" b="true" sz="3371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(Sta</a:t>
            </a:r>
            <a:r>
              <a:rPr lang="en-US" b="true" sz="3371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rt to End Roadmap)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76425" y="3305175"/>
            <a:ext cx="10286048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 1: Review f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oundational concepts of GNNs for ETA prediction.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6432523" y="4352925"/>
            <a:ext cx="11773852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2: Acquire and prepr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ocess the Dublin Trip dataset for graph modeling.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6787686" y="5156975"/>
            <a:ext cx="11063526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3: Devel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op and implement two GNN-based spatiotemporal models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 (TGC-RN &amp; TGCCN).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179933" y="6494424"/>
            <a:ext cx="1310806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4: C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ompare the performance of the models using standard regression metrics.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7523485" y="7542174"/>
            <a:ext cx="10495836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5: Vis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ualize and interpret results to draw architectural insights.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18999" y="706448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62854" y="3685052"/>
            <a:ext cx="11378813" cy="6015490"/>
          </a:xfrm>
          <a:custGeom>
            <a:avLst/>
            <a:gdLst/>
            <a:ahLst/>
            <a:cxnLst/>
            <a:rect r="r" b="b" t="t" l="l"/>
            <a:pathLst>
              <a:path h="6015490" w="11378813">
                <a:moveTo>
                  <a:pt x="0" y="0"/>
                </a:moveTo>
                <a:lnTo>
                  <a:pt x="11378813" y="0"/>
                </a:lnTo>
                <a:lnTo>
                  <a:pt x="11378813" y="6015490"/>
                </a:lnTo>
                <a:lnTo>
                  <a:pt x="0" y="60154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80" t="0" r="-5981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8726" y="1047750"/>
            <a:ext cx="7844427" cy="668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01"/>
              </a:lnSpc>
            </a:pPr>
            <a:r>
              <a:rPr lang="en-US" b="true" sz="45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 &amp; KEY DEFINITIONS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8726" y="1934632"/>
            <a:ext cx="9843974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Dataset: Road Netw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ork Trip Data (Dublin dataset,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1-day sample, filtered to &lt; 19-11-2015 10:00 for continuous sequence).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6456337" y="4413450"/>
            <a:ext cx="11301259" cy="5622376"/>
          </a:xfrm>
          <a:custGeom>
            <a:avLst/>
            <a:gdLst/>
            <a:ahLst/>
            <a:cxnLst/>
            <a:rect r="r" b="b" t="t" l="l"/>
            <a:pathLst>
              <a:path h="5622376" w="11301259">
                <a:moveTo>
                  <a:pt x="0" y="0"/>
                </a:moveTo>
                <a:lnTo>
                  <a:pt x="11301259" y="0"/>
                </a:lnTo>
                <a:lnTo>
                  <a:pt x="11301259" y="5622376"/>
                </a:lnTo>
                <a:lnTo>
                  <a:pt x="0" y="56223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742493" y="1047750"/>
            <a:ext cx="7932782" cy="636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901"/>
              </a:lnSpc>
            </a:pPr>
            <a:r>
              <a:rPr lang="en-US" b="true" sz="4337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GRAPH CONSTRUCTION: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403422" y="1778547"/>
            <a:ext cx="498124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Line</a:t>
            </a:r>
            <a:r>
              <a:rPr lang="en-US" b="true" sz="30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 Graph Transformation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29600" y="2681240"/>
            <a:ext cx="9746704" cy="2151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b="true" sz="31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Challenge: STT (</a:t>
            </a:r>
            <a:r>
              <a:rPr lang="en-US" b="true" sz="31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our prediction target) is an Edge Feature (the time between TCS1 and TCS2). Our GNN model needs Node Features to predict.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96046" y="1685039"/>
            <a:ext cx="11590178" cy="82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7"/>
              </a:lnSpc>
            </a:pPr>
            <a:r>
              <a:rPr lang="en-US" b="true" sz="28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 1: TEMPORAL GRAPH CONVOLUTION RECURRENT NETWORK (TGC-RN)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31637" y="2715059"/>
            <a:ext cx="16230600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Goal: Implement a f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oundational Spatiotemporal GNN (STGNN) architecture to capture spatial dependencies (GCN) and temporal continuity (GRU).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26316" y="5086350"/>
            <a:ext cx="8817684" cy="347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7"/>
              </a:lnSpc>
            </a:pPr>
            <a:r>
              <a:rPr lang="en-US" b="true" sz="2733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Architecture</a:t>
            </a:r>
          </a:p>
          <a:p>
            <a:pPr algn="ctr" marL="525429" indent="-262714" lvl="1">
              <a:lnSpc>
                <a:spcPts val="3407"/>
              </a:lnSpc>
              <a:buFont typeface="Arial"/>
              <a:buChar char="•"/>
            </a:pPr>
            <a:r>
              <a:rPr lang="en-US" sz="2433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Input Layer: 2 dimensions (STT Dir 1, STT Dir 2).</a:t>
            </a:r>
          </a:p>
          <a:p>
            <a:pPr algn="ctr" marL="525429" indent="-262714" lvl="1">
              <a:lnSpc>
                <a:spcPts val="3407"/>
              </a:lnSpc>
              <a:buFont typeface="Arial"/>
              <a:buChar char="•"/>
            </a:pPr>
            <a:r>
              <a:rPr lang="en-US" sz="2433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Spatial Component: GCNConv (Graph Convolutional Network).</a:t>
            </a:r>
          </a:p>
          <a:p>
            <a:pPr algn="ctr" marL="525429" indent="-262714" lvl="1">
              <a:lnSpc>
                <a:spcPts val="3407"/>
              </a:lnSpc>
              <a:spcBef>
                <a:spcPct val="0"/>
              </a:spcBef>
              <a:buFont typeface="Arial"/>
              <a:buChar char="•"/>
            </a:pPr>
            <a:r>
              <a:rPr lang="en-US" sz="2433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Temporal C</a:t>
            </a:r>
            <a:r>
              <a:rPr lang="en-US" sz="2433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omponent: nn.GRU (Gated Recurrent Unit).</a:t>
            </a:r>
          </a:p>
          <a:p>
            <a:pPr algn="ctr" marL="525429" indent="-262714" lvl="1">
              <a:lnSpc>
                <a:spcPts val="3407"/>
              </a:lnSpc>
              <a:spcBef>
                <a:spcPct val="0"/>
              </a:spcBef>
              <a:buFont typeface="Arial"/>
              <a:buChar char="•"/>
            </a:pPr>
            <a:r>
              <a:rPr lang="en-US" sz="2433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Output Layer: Linear FC layer to 2 dimensions (Predicted STT Dir 1, 2).</a:t>
            </a:r>
          </a:p>
          <a:p>
            <a:pPr algn="ctr">
              <a:lnSpc>
                <a:spcPts val="3407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391135" y="4819053"/>
            <a:ext cx="8733484" cy="3750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b="true" sz="32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T</a:t>
            </a:r>
            <a:r>
              <a:rPr lang="en-US" b="true" sz="32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raining Results</a:t>
            </a:r>
          </a:p>
          <a:p>
            <a:pPr algn="ctr" marL="647702" indent="-323851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Optimizer: Adam (lr=0.001).</a:t>
            </a:r>
          </a:p>
          <a:p>
            <a:pPr algn="ctr" marL="647702" indent="-323851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Loss Function: MSE Loss.</a:t>
            </a:r>
          </a:p>
          <a:p>
            <a:pPr algn="ctr" marL="647702" indent="-323851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The training loss plot showed a consistent, but slow, downward trend over 100 epochs, achieving a Test Loss of 415.2385.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596046" y="1117884"/>
            <a:ext cx="11590178" cy="82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7"/>
              </a:lnSpc>
            </a:pPr>
            <a:r>
              <a:rPr lang="en-US" b="true" sz="28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 2: TEMPORAL GRAPH CHEBYSHEV CONVOLUTION NETWORK (TGCCN)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176998"/>
            <a:ext cx="16230600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Goal: 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Implement an 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optimized Spatiotemporal GNN (STGNN) architecture utilizing a more advanced spatial filter and superior temporal memory.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78772" y="4010662"/>
            <a:ext cx="8512363" cy="6119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74"/>
              </a:lnSpc>
            </a:pPr>
            <a:r>
              <a:rPr lang="en-US" b="true" sz="3338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Architecture</a:t>
            </a:r>
          </a:p>
          <a:p>
            <a:pPr algn="ctr" marL="569761" indent="-284880" lvl="1">
              <a:lnSpc>
                <a:spcPts val="3694"/>
              </a:lnSpc>
              <a:buFont typeface="Arial"/>
              <a:buChar char="•"/>
            </a:pPr>
            <a:r>
              <a:rPr lang="en-US" sz="263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Input Layer: 2 dimensions.</a:t>
            </a:r>
          </a:p>
          <a:p>
            <a:pPr algn="ctr" marL="569761" indent="-284880" lvl="1">
              <a:lnSpc>
                <a:spcPts val="3694"/>
              </a:lnSpc>
              <a:buFont typeface="Arial"/>
              <a:buChar char="•"/>
            </a:pPr>
            <a:r>
              <a:rPr lang="en-US" sz="263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Spatial Component: ChebConv (Chebyshev Convolution, $K=2$).</a:t>
            </a:r>
          </a:p>
          <a:p>
            <a:pPr algn="ctr" marL="1139521" indent="-379840" lvl="2">
              <a:lnSpc>
                <a:spcPts val="3694"/>
              </a:lnSpc>
              <a:buFont typeface="Arial"/>
              <a:buChar char="⚬"/>
            </a:pPr>
            <a:r>
              <a:rPr lang="en-US" sz="263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Rationale: Provides a more localized and computationally efficient spatial filter compared to GCN.</a:t>
            </a:r>
          </a:p>
          <a:p>
            <a:pPr algn="ctr" marL="569761" indent="-284880" lvl="1">
              <a:lnSpc>
                <a:spcPts val="3694"/>
              </a:lnSpc>
              <a:spcBef>
                <a:spcPct val="0"/>
              </a:spcBef>
              <a:buFont typeface="Arial"/>
              <a:buChar char="•"/>
            </a:pPr>
            <a:r>
              <a:rPr lang="en-US" sz="263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Temporal C</a:t>
            </a:r>
            <a:r>
              <a:rPr lang="en-US" sz="263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omponent: nn.LSTM (Long Short-Term Memory).</a:t>
            </a:r>
          </a:p>
          <a:p>
            <a:pPr algn="ctr" marL="1139521" indent="-379840" lvl="2">
              <a:lnSpc>
                <a:spcPts val="3694"/>
              </a:lnSpc>
              <a:spcBef>
                <a:spcPct val="0"/>
              </a:spcBef>
              <a:buFont typeface="Arial"/>
              <a:buChar char="⚬"/>
            </a:pPr>
            <a:r>
              <a:rPr lang="en-US" sz="263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Rationale: Better suited for capturing long-term dependencies in the traffic flow sequence.</a:t>
            </a:r>
          </a:p>
          <a:p>
            <a:pPr algn="ctr" marL="569761" indent="-284880" lvl="1">
              <a:lnSpc>
                <a:spcPts val="3694"/>
              </a:lnSpc>
              <a:spcBef>
                <a:spcPct val="0"/>
              </a:spcBef>
              <a:buFont typeface="Arial"/>
              <a:buChar char="•"/>
            </a:pPr>
            <a:r>
              <a:rPr lang="en-US" sz="263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Output Layer: Linear FC layer to 2 dimensions.</a:t>
            </a:r>
          </a:p>
          <a:p>
            <a:pPr algn="ctr">
              <a:lnSpc>
                <a:spcPts val="328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391135" y="5076825"/>
            <a:ext cx="8733484" cy="3928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b="true" sz="33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T</a:t>
            </a:r>
            <a:r>
              <a:rPr lang="en-US" b="true" sz="33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raining Results</a:t>
            </a:r>
          </a:p>
          <a:p>
            <a:pPr algn="ctr" marL="690881" indent="-345440" lvl="1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Optimizer: Adam (lr=0.01).</a:t>
            </a:r>
          </a:p>
          <a:p>
            <a:pPr algn="ctr" marL="690881" indent="-345440" lvl="1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Loss Function: MSE Loss.</a:t>
            </a:r>
          </a:p>
          <a:p>
            <a:pPr algn="ctr" marL="690881" indent="-345440" lvl="1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The training loss plot showed faster convergence and a lower Test Loss compared to TGC-RN, achieving 152.4461</a:t>
            </a:r>
            <a:r>
              <a:rPr lang="en-US" b="true" sz="32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292528" y="482401"/>
            <a:ext cx="7579244" cy="7579244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572" t="0" r="-24572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731559" y="1681422"/>
            <a:ext cx="9234135" cy="5727501"/>
          </a:xfrm>
          <a:custGeom>
            <a:avLst/>
            <a:gdLst/>
            <a:ahLst/>
            <a:cxnLst/>
            <a:rect r="r" b="b" t="t" l="l"/>
            <a:pathLst>
              <a:path h="5727501" w="9234135">
                <a:moveTo>
                  <a:pt x="0" y="0"/>
                </a:moveTo>
                <a:lnTo>
                  <a:pt x="9234135" y="0"/>
                </a:lnTo>
                <a:lnTo>
                  <a:pt x="9234135" y="5727502"/>
                </a:lnTo>
                <a:lnTo>
                  <a:pt x="0" y="57275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31559" y="680402"/>
            <a:ext cx="10464285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b="true" sz="36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C</a:t>
            </a:r>
            <a:r>
              <a:rPr lang="en-US" b="true" sz="36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omparative Performance Analysis (R² and Error)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56090" y="8356803"/>
            <a:ext cx="14637178" cy="2035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8"/>
              </a:lnSpc>
              <a:spcBef>
                <a:spcPct val="0"/>
              </a:spcBef>
            </a:pPr>
            <a:r>
              <a:rPr lang="en-US" sz="287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The TGCCN m</a:t>
            </a:r>
            <a:r>
              <a:rPr lang="en-US" sz="287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odel achieved an R² score of 0.823754, explaining over 82% of the variance in segment travel time, which is nearly double the performance of the TGC-RN model ($0.428993$).</a:t>
            </a:r>
          </a:p>
          <a:p>
            <a:pPr algn="ctr">
              <a:lnSpc>
                <a:spcPts val="4018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77166" y="7713724"/>
            <a:ext cx="255901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b="true" sz="32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Key</a:t>
            </a:r>
            <a:r>
              <a:rPr lang="en-US" b="true" sz="32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 Finding :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73714" y="264159"/>
            <a:ext cx="8847548" cy="821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b="true" sz="47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Predicti</a:t>
            </a:r>
            <a:r>
              <a:rPr lang="en-US" b="true" sz="47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on Quality Visualization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62532" y="1336305"/>
            <a:ext cx="12350591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Vis</a:t>
            </a:r>
            <a:r>
              <a:rPr lang="en-US" b="true" sz="3000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ualizing the T+1 predictions for a sample time-step from the test set.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49000" y="2698380"/>
            <a:ext cx="10073043" cy="3129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6"/>
              </a:lnSpc>
            </a:pPr>
            <a:r>
              <a:rPr lang="en-US" b="true" sz="3333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TGC-RN Prediction (Low Fidelity)</a:t>
            </a:r>
          </a:p>
          <a:p>
            <a:pPr algn="ctr" marL="628931" indent="-314466" lvl="1">
              <a:lnSpc>
                <a:spcPts val="4078"/>
              </a:lnSpc>
              <a:spcBef>
                <a:spcPct val="0"/>
              </a:spcBef>
              <a:buFont typeface="Arial"/>
              <a:buChar char="•"/>
            </a:pPr>
            <a:r>
              <a:rPr lang="en-US" sz="2913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Pl</a:t>
            </a:r>
            <a:r>
              <a:rPr lang="en-US" sz="2913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ot shows large, frequent gaps between the "True Values" and "Predictions" lines for both Direction 1 and Direction 2.</a:t>
            </a:r>
          </a:p>
          <a:p>
            <a:pPr algn="ctr" marL="1257862" indent="-419287" lvl="2">
              <a:lnSpc>
                <a:spcPts val="4078"/>
              </a:lnSpc>
              <a:spcBef>
                <a:spcPct val="0"/>
              </a:spcBef>
              <a:buFont typeface="Arial"/>
              <a:buChar char="⚬"/>
            </a:pPr>
            <a:r>
              <a:rPr lang="en-US" sz="2913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Interpretation: Poor generalization, high error.</a:t>
            </a:r>
          </a:p>
          <a:p>
            <a:pPr algn="ctr">
              <a:lnSpc>
                <a:spcPts val="4078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5662532" y="6183775"/>
            <a:ext cx="11691128" cy="3785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b="true" sz="33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TGCCN Prediction (High Fidelity)</a:t>
            </a:r>
          </a:p>
          <a:p>
            <a:pPr algn="ctr" marL="647702" indent="-323851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Plot shows the "Predictions" line cl</a:t>
            </a: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osely tracking the "True Values" for both Direction 1 and Direction 2 across the 50 sampled nodes.</a:t>
            </a:r>
          </a:p>
          <a:p>
            <a:pPr algn="ctr" marL="1295403" indent="-431801" lvl="2">
              <a:lnSpc>
                <a:spcPts val="4200"/>
              </a:lnSpc>
              <a:spcBef>
                <a:spcPct val="0"/>
              </a:spcBef>
              <a:buFont typeface="Arial"/>
              <a:buChar char="⚬"/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Interpretation: Excellent capture of the underlying spatiotemporal dynamics.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DAG3DXzg2eo</dc:identifier>
  <dcterms:modified xsi:type="dcterms:W3CDTF">2011-08-01T06:04:30Z</dcterms:modified>
  <cp:revision>1</cp:revision>
  <dc:title>Spatiotemporal Graph Neural Networks for Segment-Level ETA Prediction</dc:title>
</cp:coreProperties>
</file>

<file path=docProps/thumbnail.jpeg>
</file>